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4"/>
  </p:sldMasterIdLst>
  <p:notesMasterIdLst>
    <p:notesMasterId r:id="rId33"/>
  </p:notesMasterIdLst>
  <p:handoutMasterIdLst>
    <p:handoutMasterId r:id="rId34"/>
  </p:handoutMasterIdLst>
  <p:sldIdLst>
    <p:sldId id="303" r:id="rId5"/>
    <p:sldId id="349" r:id="rId6"/>
    <p:sldId id="364" r:id="rId7"/>
    <p:sldId id="480" r:id="rId8"/>
    <p:sldId id="481" r:id="rId9"/>
    <p:sldId id="482" r:id="rId10"/>
    <p:sldId id="485" r:id="rId11"/>
    <p:sldId id="484" r:id="rId12"/>
    <p:sldId id="483" r:id="rId13"/>
    <p:sldId id="478" r:id="rId14"/>
    <p:sldId id="486" r:id="rId15"/>
    <p:sldId id="284" r:id="rId16"/>
    <p:sldId id="320" r:id="rId17"/>
    <p:sldId id="323" r:id="rId18"/>
    <p:sldId id="324" r:id="rId19"/>
    <p:sldId id="328" r:id="rId20"/>
    <p:sldId id="326" r:id="rId21"/>
    <p:sldId id="321" r:id="rId22"/>
    <p:sldId id="329" r:id="rId23"/>
    <p:sldId id="330" r:id="rId24"/>
    <p:sldId id="331" r:id="rId25"/>
    <p:sldId id="332" r:id="rId26"/>
    <p:sldId id="487" r:id="rId27"/>
    <p:sldId id="499" r:id="rId28"/>
    <p:sldId id="498" r:id="rId29"/>
    <p:sldId id="488" r:id="rId30"/>
    <p:sldId id="489" r:id="rId31"/>
    <p:sldId id="468" r:id="rId32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0277E2-9EA5-436E-8254-61E44F6F4370}" v="1" dt="2022-11-22T17:16:05.600"/>
    <p1510:client id="{C18797F6-892E-4067-A24D-D4635D1C2D32}" v="31" dt="2022-11-22T13:27:21.6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5407" autoAdjust="0"/>
  </p:normalViewPr>
  <p:slideViewPr>
    <p:cSldViewPr>
      <p:cViewPr varScale="1">
        <p:scale>
          <a:sx n="105" d="100"/>
          <a:sy n="105" d="100"/>
        </p:scale>
        <p:origin x="19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28-11-2024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28-11-2024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871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775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400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8EAB4-986D-4E4D-896B-CCAD06ACCECD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706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06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3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0EED5-D894-435E-B554-BEF5CD432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BC3DD9-29F7-414D-B224-512B1E834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1F8B24F-862C-49E3-AFCA-01A6DB5E4C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8020BA-92E9-483E-BE2D-19A715127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EBCEDC2-F2FC-4827-80CF-DB2643540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AC4B74E-575C-495A-9A22-F120D5AC9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28-11-2024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98D96E3-EA46-4ECC-A530-5E2F1B3C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05E8039-C8BF-4B9D-825D-BD7D4BCA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759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1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06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7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74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9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00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 userDrawn="1"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7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2C29F-956C-4407-B0CC-B96AECBF1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C5360D-E23E-46C0-8708-A6BF1F9C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28-11-2024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3AD1AED-2F53-4854-9146-3902A4C8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73B28CD-5226-46D7-BD86-25DF50EA3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785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12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CEE6E2A-D553-420D-8640-4D7ABD9E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59F7-A3B4-4A1A-AE7A-79F5E855CD47}" type="datetimeFigureOut">
              <a:rPr lang="nl-NL" smtClean="0"/>
              <a:pPr/>
              <a:t>28-11-2024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937B12D-2A2A-4E70-99C8-4DD9D3C5A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D1BB58C-245A-4B42-853F-D0F73B157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17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5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0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1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8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0"/>
            <a:ext cx="35100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35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847" y="5787319"/>
            <a:ext cx="4914910" cy="10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7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206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699" r:id="rId11"/>
    <p:sldLayoutId id="2147483700" r:id="rId12"/>
    <p:sldLayoutId id="2147483701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53" r:id="rId19"/>
    <p:sldLayoutId id="2147483754" r:id="rId2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survio.com/l-nl-7-hp-enquete-maken/?campaignid=174311460&amp;keywordid=kwd-93311047980&amp;keyword=survio%20enquete&amp;matchtype=e&amp;adgroupid=16320408420&amp;adposition=&amp;device=c&amp;trc_cp=NL-NL&amp;utm_source=google&amp;utm_medium=cpc&amp;utm_campaign=S-NL-NL-SEA&amp;gclid=Cj0KCQiAg_KbBhDLARIsANx7wAziPEvlOlqzv3wQc_zfkfZEnYjjOXV15QZAEOSbS832BjeCAjRgnHoaAk1iEALw_wcB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ieuwsbrief.koenpack.com/t/t-6C258415920568922540EF23F30FEDED" TargetMode="External"/><Relationship Id="rId2" Type="http://schemas.openxmlformats.org/officeDocument/2006/relationships/hyperlink" Target="https://plantipp.eu/nl/news/buddleja-butterfly-candy-little-ruby-wint-beste-noviteit-kvbc-summer-challenge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1.jpeg"/><Relationship Id="rId5" Type="http://schemas.openxmlformats.org/officeDocument/2006/relationships/hyperlink" Target="https://www.vangeldernederland.nl/nl_NL/eetbare-bloemen" TargetMode="External"/><Relationship Id="rId4" Type="http://schemas.openxmlformats.org/officeDocument/2006/relationships/hyperlink" Target="https://www.sprinklr.co/pages/bedrijven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imate.nl/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4968552" cy="1584175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r>
              <a:rPr lang="nl-NL" sz="8800" b="1" dirty="0"/>
              <a:t>    </a:t>
            </a:r>
            <a:r>
              <a:rPr lang="nl-NL" sz="2800" b="1" dirty="0"/>
              <a:t>  Terugblik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8027" y="2492896"/>
            <a:ext cx="4216421" cy="42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euc-powerpoint.officeapps.live.com/pods/GetClipboardImage.ashx?Id=af805f91-19dc-4b12-a314-d3b6901213b5&amp;DC=GEU6&amp;wdoverrides=GetClipboardImageEnabled:true">
            <a:extLst>
              <a:ext uri="{FF2B5EF4-FFF2-40B4-BE49-F238E27FC236}">
                <a16:creationId xmlns:a16="http://schemas.microsoft.com/office/drawing/2014/main" id="{8E8F2DF0-0A01-492A-AC23-FA25E331E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13A01E7-C0E6-4157-8099-FDC0A2F96222}"/>
              </a:ext>
            </a:extLst>
          </p:cNvPr>
          <p:cNvSpPr txBox="1"/>
          <p:nvPr/>
        </p:nvSpPr>
        <p:spPr>
          <a:xfrm>
            <a:off x="935596" y="2258868"/>
            <a:ext cx="788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Les 4 Afzetmarkten en Marktonderzoek GT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E7622C5-C631-4000-832B-63F9A62E1AC2}"/>
              </a:ext>
            </a:extLst>
          </p:cNvPr>
          <p:cNvSpPr txBox="1"/>
          <p:nvPr/>
        </p:nvSpPr>
        <p:spPr>
          <a:xfrm>
            <a:off x="3203848" y="20838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PERIODE 2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4886E9F-7854-5F9F-74C2-D04D81F267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820" y="2811717"/>
            <a:ext cx="4533364" cy="242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5066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58BE-6320-4600-90E8-D622C92A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0" y="576000"/>
            <a:ext cx="8181464" cy="1080000"/>
          </a:xfrm>
        </p:spPr>
        <p:txBody>
          <a:bodyPr>
            <a:normAutofit/>
          </a:bodyPr>
          <a:lstStyle/>
          <a:p>
            <a:r>
              <a:rPr lang="nl-NL" altLang="nl-NL" sz="2100" dirty="0"/>
              <a:t>Wat doen groente kwekerijen?</a:t>
            </a:r>
            <a:endParaRPr lang="nl-NL" sz="21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F87506-4894-43A8-9A59-92242B80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53331"/>
            <a:ext cx="7893432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>
                <a:solidFill>
                  <a:srgbClr val="A6B800"/>
                </a:solidFill>
              </a:rPr>
              <a:t>Kweken op locatie in binnen- en buitenland</a:t>
            </a:r>
          </a:p>
          <a:p>
            <a:pPr indent="0">
              <a:buNone/>
            </a:pPr>
            <a:r>
              <a:rPr lang="nl-NL" sz="2400" dirty="0"/>
              <a:t>Verkoop aan:</a:t>
            </a:r>
          </a:p>
          <a:p>
            <a:r>
              <a:rPr lang="nl-NL" sz="2400" dirty="0"/>
              <a:t>Veilingen en bemiddelbureaus (vaak </a:t>
            </a:r>
            <a:r>
              <a:rPr lang="nl-NL" sz="2400" dirty="0" err="1"/>
              <a:t>cooperaties</a:t>
            </a:r>
            <a:r>
              <a:rPr lang="nl-NL" sz="2400" dirty="0"/>
              <a:t>)</a:t>
            </a:r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B7BBC2-8566-44B9-BA17-B458347CCE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90141"/>
            <a:ext cx="7225565" cy="379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39EFF8-9215-4F86-9F31-CEEFA1E9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0" y="576000"/>
            <a:ext cx="8037448" cy="1080000"/>
          </a:xfrm>
        </p:spPr>
        <p:txBody>
          <a:bodyPr/>
          <a:lstStyle/>
          <a:p>
            <a:r>
              <a:rPr lang="nl-NL" dirty="0"/>
              <a:t>Wat kun je waar het beste verkopen?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21B1B0-BCB9-4112-9324-48FAE76D0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2776"/>
            <a:ext cx="6912768" cy="4351338"/>
          </a:xfrm>
        </p:spPr>
        <p:txBody>
          <a:bodyPr/>
          <a:lstStyle/>
          <a:p>
            <a:pPr indent="0">
              <a:buNone/>
            </a:pPr>
            <a:r>
              <a:rPr lang="nl-NL" sz="2400" dirty="0"/>
              <a:t>Voor je een product op de markt brengt moet ik je eerst afvragen is dit product wel geschikt voor mijn klanten?</a:t>
            </a:r>
          </a:p>
          <a:p>
            <a:r>
              <a:rPr lang="nl-NL" sz="2400" dirty="0"/>
              <a:t>Je kunt daarom een marktonderzoek doen.</a:t>
            </a:r>
          </a:p>
          <a:p>
            <a:r>
              <a:rPr lang="nl-NL" sz="2400" dirty="0"/>
              <a:t>Deze les krijgen jullie de opdracht een enquête te maken met </a:t>
            </a:r>
            <a:r>
              <a:rPr lang="nl-NL" sz="2400" dirty="0" err="1"/>
              <a:t>survio</a:t>
            </a:r>
            <a:r>
              <a:rPr lang="nl-NL" sz="2400" dirty="0"/>
              <a:t> over een nieuw product of een vernieuwing van een bestaand product.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44ED2A-93CF-47AC-8B30-164FA48CD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365104"/>
            <a:ext cx="5266912" cy="17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620688"/>
            <a:ext cx="7886700" cy="4351338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nl-NL" dirty="0"/>
              <a:t>Voordat we beginnen: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sz="3200" b="1" dirty="0"/>
              <a:t>Wat weten jullie al over marktonderzoek?</a:t>
            </a:r>
          </a:p>
          <a:p>
            <a:pPr marL="393192" lvl="1" indent="0">
              <a:buNone/>
            </a:pPr>
            <a:r>
              <a:rPr lang="nl-NL" sz="3200" b="1" dirty="0"/>
              <a:t>Waarom is marktonderzoek nuttig?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927796B-28F8-4CD2-9992-3A8095CE20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0968"/>
            <a:ext cx="7886700" cy="41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91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3EE55-0C02-4778-9D3B-B60A410D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met een marktonderzoek doen?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8F8D47D-A20E-4E05-BAB4-DDD47942A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37" y="1690689"/>
            <a:ext cx="2771775" cy="39909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D4A8449C-BA52-4E70-99F0-1820E8E6B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565" y="1757761"/>
            <a:ext cx="2333625" cy="39147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7ABE51E-4A4B-4A64-94D3-DA5A1B7E9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943" y="1705395"/>
            <a:ext cx="280035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7141B71-761E-47DB-8C8A-D3873E6FF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25" y="980728"/>
            <a:ext cx="4438650" cy="34671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D8BE941-4C82-4760-9882-63F07A4341A5}"/>
              </a:ext>
            </a:extLst>
          </p:cNvPr>
          <p:cNvSpPr txBox="1"/>
          <p:nvPr/>
        </p:nvSpPr>
        <p:spPr>
          <a:xfrm>
            <a:off x="5399584" y="76470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DESKRESEARCH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3B84843-6C01-4770-AA73-67FB6FCECD46}"/>
              </a:ext>
            </a:extLst>
          </p:cNvPr>
          <p:cNvSpPr txBox="1"/>
          <p:nvPr/>
        </p:nvSpPr>
        <p:spPr>
          <a:xfrm>
            <a:off x="4900721" y="3349402"/>
            <a:ext cx="39142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Ga online op onderzoek 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Je kunt met google veel info vinden over consumenten gedrag en nieuwe trends</a:t>
            </a:r>
          </a:p>
        </p:txBody>
      </p:sp>
    </p:spTree>
    <p:extLst>
      <p:ext uri="{BB962C8B-B14F-4D97-AF65-F5344CB8AC3E}">
        <p14:creationId xmlns:p14="http://schemas.microsoft.com/office/powerpoint/2010/main" val="28433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0E90088-1A70-456A-898D-2C077B32D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3952651" cy="483632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9C609A1-8095-4904-A003-58E0265AFCD9}"/>
              </a:ext>
            </a:extLst>
          </p:cNvPr>
          <p:cNvSpPr txBox="1"/>
          <p:nvPr/>
        </p:nvSpPr>
        <p:spPr>
          <a:xfrm>
            <a:off x="5220072" y="105273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/>
              <a:t>FIELDRESEARCH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687894C-6C9A-4FCA-A488-19713B094050}"/>
              </a:ext>
            </a:extLst>
          </p:cNvPr>
          <p:cNvSpPr txBox="1"/>
          <p:nvPr/>
        </p:nvSpPr>
        <p:spPr>
          <a:xfrm>
            <a:off x="5220072" y="1916832"/>
            <a:ext cx="3600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Ga zelf op onderzoek uit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Je kunt </a:t>
            </a:r>
            <a:r>
              <a:rPr lang="nl-NL" sz="3200" dirty="0" err="1"/>
              <a:t>bijv</a:t>
            </a:r>
            <a:r>
              <a:rPr lang="nl-NL" sz="3200" dirty="0"/>
              <a:t> met </a:t>
            </a:r>
            <a:r>
              <a:rPr lang="nl-NL" sz="3200" dirty="0" err="1"/>
              <a:t>survio</a:t>
            </a:r>
            <a:r>
              <a:rPr lang="nl-NL" sz="3200" dirty="0"/>
              <a:t> een enquête maken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/>
              <a:t>Je kunt mensen op straat interviewen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690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C988CE51-0283-41EF-A4F4-95E25FA9F896}"/>
              </a:ext>
            </a:extLst>
          </p:cNvPr>
          <p:cNvSpPr/>
          <p:nvPr/>
        </p:nvSpPr>
        <p:spPr>
          <a:xfrm>
            <a:off x="323528" y="620688"/>
            <a:ext cx="8820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/>
              <a:t>8 do’s en </a:t>
            </a:r>
            <a:r>
              <a:rPr lang="nl-NL" sz="3200" b="1" dirty="0" err="1"/>
              <a:t>don’ts</a:t>
            </a:r>
            <a:r>
              <a:rPr lang="nl-NL" sz="3200" b="1" dirty="0"/>
              <a:t> voor het maken van een enquête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73AB070-A6D1-4921-91AB-5307E04E2400}"/>
              </a:ext>
            </a:extLst>
          </p:cNvPr>
          <p:cNvSpPr/>
          <p:nvPr/>
        </p:nvSpPr>
        <p:spPr>
          <a:xfrm>
            <a:off x="971600" y="1556792"/>
            <a:ext cx="423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DO #1: bepaal een duidelijk doel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0C172F6-2D30-449D-B605-F255FA43EE04}"/>
              </a:ext>
            </a:extLst>
          </p:cNvPr>
          <p:cNvSpPr/>
          <p:nvPr/>
        </p:nvSpPr>
        <p:spPr>
          <a:xfrm>
            <a:off x="952533" y="2154342"/>
            <a:ext cx="464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333333"/>
                </a:solidFill>
                <a:latin typeface="Roboto"/>
              </a:rPr>
              <a:t> </a:t>
            </a:r>
            <a:r>
              <a:rPr lang="nl-NL" sz="2400" dirty="0">
                <a:solidFill>
                  <a:srgbClr val="333333"/>
                </a:solidFill>
              </a:rPr>
              <a:t>DO #2: selecteren van juiste vragen</a:t>
            </a:r>
            <a:endParaRPr lang="nl-NL" sz="2400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8516906-0AF5-48D4-8004-E19E512FF582}"/>
              </a:ext>
            </a:extLst>
          </p:cNvPr>
          <p:cNvSpPr/>
          <p:nvPr/>
        </p:nvSpPr>
        <p:spPr>
          <a:xfrm>
            <a:off x="903236" y="2751892"/>
            <a:ext cx="4557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 DO #3: het maken van categorieën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771E521-12F5-423A-B9B4-7BC0DADC7BFC}"/>
              </a:ext>
            </a:extLst>
          </p:cNvPr>
          <p:cNvSpPr/>
          <p:nvPr/>
        </p:nvSpPr>
        <p:spPr>
          <a:xfrm>
            <a:off x="971600" y="3367445"/>
            <a:ext cx="2913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 DO #4: nette opmaak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697A143-D035-4F7F-BA1F-8573C7EC3909}"/>
              </a:ext>
            </a:extLst>
          </p:cNvPr>
          <p:cNvSpPr/>
          <p:nvPr/>
        </p:nvSpPr>
        <p:spPr>
          <a:xfrm>
            <a:off x="979314" y="3982998"/>
            <a:ext cx="4791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  <a:r>
              <a:rPr lang="nl-NL" sz="2400" dirty="0"/>
              <a:t>DON’T #1: een willekeurige volgorde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9F65827-0918-4989-B356-54C2BFA5E99B}"/>
              </a:ext>
            </a:extLst>
          </p:cNvPr>
          <p:cNvSpPr/>
          <p:nvPr/>
        </p:nvSpPr>
        <p:spPr>
          <a:xfrm>
            <a:off x="979314" y="4616554"/>
            <a:ext cx="4034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  <a:r>
              <a:rPr lang="nl-NL" sz="2400" dirty="0"/>
              <a:t>DON’T #2: onduidelijke vragen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C67D872-5BC5-409A-AA43-A18973FA77CA}"/>
              </a:ext>
            </a:extLst>
          </p:cNvPr>
          <p:cNvSpPr/>
          <p:nvPr/>
        </p:nvSpPr>
        <p:spPr>
          <a:xfrm>
            <a:off x="1032173" y="5245344"/>
            <a:ext cx="4632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DON’T #3: alleen maar open vragen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DFC8164-865E-4377-A016-EA5F6A01F327}"/>
              </a:ext>
            </a:extLst>
          </p:cNvPr>
          <p:cNvSpPr/>
          <p:nvPr/>
        </p:nvSpPr>
        <p:spPr>
          <a:xfrm>
            <a:off x="949794" y="5874134"/>
            <a:ext cx="40191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  <a:r>
              <a:rPr lang="nl-NL" sz="2400" dirty="0"/>
              <a:t>DON’T #4: soortgelijke vragen </a:t>
            </a:r>
          </a:p>
        </p:txBody>
      </p:sp>
    </p:spTree>
    <p:extLst>
      <p:ext uri="{BB962C8B-B14F-4D97-AF65-F5344CB8AC3E}">
        <p14:creationId xmlns:p14="http://schemas.microsoft.com/office/powerpoint/2010/main" val="25416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6FB1CA-8394-46DF-9248-8C9F7195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2923570"/>
            <a:ext cx="5915025" cy="326350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Kies een product waarvan jij denk dat het interessant is om het huidige sortiment van een van jullie stage bedrijf mee uit breiden.</a:t>
            </a:r>
          </a:p>
          <a:p>
            <a:r>
              <a:rPr lang="nl-NL" dirty="0"/>
              <a:t>Zoek hier wat meer info over op en maak een screenshot van een artikel hierover.</a:t>
            </a:r>
          </a:p>
          <a:p>
            <a:r>
              <a:rPr lang="nl-NL" dirty="0"/>
              <a:t>Maak 5 meerkeuze vragen die je zou kunnen stellen aan je mogelijke klanten over dit artikel</a:t>
            </a:r>
          </a:p>
          <a:p>
            <a:r>
              <a:rPr lang="nl-NL" dirty="0"/>
              <a:t>Zet deze in </a:t>
            </a:r>
            <a:r>
              <a:rPr lang="nl-NL" dirty="0">
                <a:highlight>
                  <a:srgbClr val="FFFF00"/>
                </a:highlight>
                <a:hlinkClick r:id="rId2"/>
              </a:rPr>
              <a:t>SURVIO</a:t>
            </a:r>
            <a:r>
              <a:rPr lang="nl-NL" dirty="0">
                <a:highlight>
                  <a:srgbClr val="FFFF00"/>
                </a:highlight>
              </a:rPr>
              <a:t> </a:t>
            </a:r>
            <a:r>
              <a:rPr lang="nl-NL" dirty="0"/>
              <a:t> *en deel dit onderzoekje met 10 mensen, geef volgende week de resultaten.</a:t>
            </a:r>
          </a:p>
          <a:p>
            <a:r>
              <a:rPr lang="nl-NL" dirty="0"/>
              <a:t>App de link ook naar je docent</a:t>
            </a:r>
          </a:p>
          <a:p>
            <a:endParaRPr lang="nl-NL" dirty="0"/>
          </a:p>
          <a:p>
            <a:r>
              <a:rPr lang="nl-NL" dirty="0"/>
              <a:t>* klik voor de link naar </a:t>
            </a:r>
            <a:r>
              <a:rPr lang="nl-NL" dirty="0" err="1"/>
              <a:t>Survio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045EC1C1-24F8-4AE8-AAB2-41149C9D7F3C}"/>
              </a:ext>
            </a:extLst>
          </p:cNvPr>
          <p:cNvSpPr txBox="1">
            <a:spLocks/>
          </p:cNvSpPr>
          <p:nvPr/>
        </p:nvSpPr>
        <p:spPr>
          <a:xfrm>
            <a:off x="4788024" y="1862827"/>
            <a:ext cx="5915025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l-NL" sz="2475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98FDB4C-632D-4534-BF80-CFC4103B3D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9901" y="1116000"/>
            <a:ext cx="3784198" cy="1596607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4FF26FF9-9CA1-4B16-911F-95F1830B7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marktonderzoek</a:t>
            </a:r>
          </a:p>
        </p:txBody>
      </p:sp>
    </p:spTree>
    <p:extLst>
      <p:ext uri="{BB962C8B-B14F-4D97-AF65-F5344CB8AC3E}">
        <p14:creationId xmlns:p14="http://schemas.microsoft.com/office/powerpoint/2010/main" val="84663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081A365-229B-4DC7-8611-F67DA1A46DC6}"/>
              </a:ext>
            </a:extLst>
          </p:cNvPr>
          <p:cNvSpPr txBox="1"/>
          <p:nvPr/>
        </p:nvSpPr>
        <p:spPr>
          <a:xfrm>
            <a:off x="1925706" y="2456893"/>
            <a:ext cx="53465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nl-NL" sz="1350" dirty="0"/>
          </a:p>
          <a:p>
            <a:endParaRPr lang="nl-NL" sz="135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3EF71FC-4A5C-436A-8A2C-2F60178A11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341" y="1383993"/>
            <a:ext cx="6291318" cy="39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07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5DB5ED2-067E-4AE0-B8E3-4B7ABED1CE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719" y="944725"/>
            <a:ext cx="4793456" cy="223599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880ED0C-A5F3-4760-A43B-5090FE0F61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0991" y="3429000"/>
            <a:ext cx="4722019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EED001-2056-48D6-9F3A-21518DFE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 Periode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31779B-3EBC-4A45-B3BF-B85850BFC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9000" y="1728000"/>
            <a:ext cx="6921432" cy="4351338"/>
          </a:xfrm>
        </p:spPr>
        <p:txBody>
          <a:bodyPr/>
          <a:lstStyle/>
          <a:p>
            <a:r>
              <a:rPr lang="nl-NL" sz="2400" dirty="0"/>
              <a:t>Les  1 Basis logistiek</a:t>
            </a:r>
          </a:p>
          <a:p>
            <a:r>
              <a:rPr lang="nl-NL" sz="2400" dirty="0"/>
              <a:t>Les  2 Handels- en leveringsvoorwaarden</a:t>
            </a:r>
          </a:p>
          <a:p>
            <a:r>
              <a:rPr lang="nl-NL" sz="2400" dirty="0"/>
              <a:t>Les  3 Logistiek &amp; Transport</a:t>
            </a:r>
          </a:p>
          <a:p>
            <a:r>
              <a:rPr lang="nl-NL" sz="2400" dirty="0"/>
              <a:t>Les  4 Afzetmarkten</a:t>
            </a:r>
          </a:p>
          <a:p>
            <a:r>
              <a:rPr lang="nl-NL" sz="2400" dirty="0"/>
              <a:t>Les  5 Marketing</a:t>
            </a:r>
          </a:p>
          <a:p>
            <a:r>
              <a:rPr lang="nl-NL" sz="2400" dirty="0"/>
              <a:t>Les  6 Export</a:t>
            </a:r>
          </a:p>
          <a:p>
            <a:r>
              <a:rPr lang="nl-NL" sz="2400" dirty="0"/>
              <a:t>Les  7 Bedrijfsregistratie systemen</a:t>
            </a:r>
          </a:p>
          <a:p>
            <a:r>
              <a:rPr lang="nl-NL" sz="2400" dirty="0"/>
              <a:t>Les  8 Toets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E33168-AD5A-470F-8B1D-5743D397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013" y="4797152"/>
            <a:ext cx="4111974" cy="18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31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7DF9BC9D-BC3C-4456-9761-D216A5324B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756" y="1268760"/>
            <a:ext cx="3900488" cy="12858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3F259A4-9C31-43B9-BF90-CE5F181DBB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25" y="2888941"/>
            <a:ext cx="5464969" cy="25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BB3C35E-2322-45C6-8765-A5F8349E43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7634" y="1322766"/>
            <a:ext cx="642254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2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6D65987-5E3A-49CA-82B9-15DD63B119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3087" y="1535907"/>
            <a:ext cx="5609369" cy="389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30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5A991DBE-2D17-4D89-AF2B-6FF129A28231}"/>
              </a:ext>
            </a:extLst>
          </p:cNvPr>
          <p:cNvSpPr txBox="1"/>
          <p:nvPr/>
        </p:nvSpPr>
        <p:spPr>
          <a:xfrm>
            <a:off x="899592" y="980728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Mocht je geen idee hebben wat een nieuw product zou zijn dan hier wat tips:</a:t>
            </a:r>
          </a:p>
          <a:p>
            <a:endParaRPr lang="nl-NL" sz="2400" dirty="0"/>
          </a:p>
          <a:p>
            <a:r>
              <a:rPr lang="nl-NL" sz="2400" dirty="0"/>
              <a:t>-Een nieuw </a:t>
            </a:r>
            <a:r>
              <a:rPr lang="nl-NL" sz="2400" dirty="0" err="1"/>
              <a:t>soortje</a:t>
            </a:r>
            <a:r>
              <a:rPr lang="nl-NL" sz="2400" dirty="0"/>
              <a:t>?  </a:t>
            </a:r>
            <a:r>
              <a:rPr lang="nl-NL" sz="2400" dirty="0" err="1">
                <a:hlinkClick r:id="rId2"/>
              </a:rPr>
              <a:t>Plantarium</a:t>
            </a:r>
            <a:r>
              <a:rPr lang="nl-NL" sz="2400" dirty="0">
                <a:hlinkClick r:id="rId2"/>
              </a:rPr>
              <a:t> 2021</a:t>
            </a:r>
            <a:endParaRPr lang="nl-NL" sz="2400" dirty="0"/>
          </a:p>
          <a:p>
            <a:r>
              <a:rPr lang="nl-NL" sz="2400" dirty="0"/>
              <a:t>-Een nieuwe verpakking? </a:t>
            </a:r>
            <a:r>
              <a:rPr lang="nl-NL" sz="2400" dirty="0">
                <a:hlinkClick r:id="rId3"/>
              </a:rPr>
              <a:t>Koenepack</a:t>
            </a:r>
            <a:endParaRPr lang="nl-NL" sz="2400" dirty="0"/>
          </a:p>
          <a:p>
            <a:r>
              <a:rPr lang="nl-NL" sz="2400" dirty="0"/>
              <a:t>-Een nieuwe service voor bedrijven? </a:t>
            </a:r>
            <a:r>
              <a:rPr lang="nl-NL" sz="2400" dirty="0">
                <a:hlinkClick r:id="rId4"/>
              </a:rPr>
              <a:t>Sprinklr</a:t>
            </a:r>
            <a:endParaRPr lang="nl-NL" sz="2400" dirty="0"/>
          </a:p>
          <a:p>
            <a:r>
              <a:rPr lang="nl-NL" sz="2400" dirty="0"/>
              <a:t>-Eetbare bloemen? </a:t>
            </a:r>
            <a:r>
              <a:rPr lang="nl-NL" sz="2400" dirty="0">
                <a:hlinkClick r:id="rId5"/>
              </a:rPr>
              <a:t>Van Gelder</a:t>
            </a:r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F446AA-2E30-448A-B68C-96F21416158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4149080"/>
            <a:ext cx="4572000" cy="21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8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C0ADC3C-0A08-9BA5-26CF-1D5D10EB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7524328" cy="46923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BA906B9-2C3D-2558-7540-C56FAAF8247A}"/>
              </a:ext>
            </a:extLst>
          </p:cNvPr>
          <p:cNvSpPr txBox="1"/>
          <p:nvPr/>
        </p:nvSpPr>
        <p:spPr>
          <a:xfrm>
            <a:off x="1745432" y="3028952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De glastuinbouw en boomkwekerij in Nederland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EF6F07-FFF8-B522-E384-F0417AE62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907945"/>
            <a:ext cx="3347864" cy="222967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19912ED-031E-A2F7-0343-CE9701D24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39" y="3902086"/>
            <a:ext cx="3168353" cy="222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0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60E48-138E-AA16-F0E7-14937B5C9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8FB5D6-D72F-9881-AA04-7A509E7BA2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6168" y="0"/>
            <a:ext cx="5851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60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8E61A4FE-E261-4CA7-94B5-7A4511200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01633"/>
            <a:ext cx="5040560" cy="59756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3C458BE-6320-4600-90E8-D622C92A4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sz="2100" dirty="0"/>
              <a:t>Boomteeltcentra in Nederland</a:t>
            </a:r>
            <a:endParaRPr lang="nl-NL" sz="2100" dirty="0"/>
          </a:p>
        </p:txBody>
      </p:sp>
    </p:spTree>
    <p:extLst>
      <p:ext uri="{BB962C8B-B14F-4D97-AF65-F5344CB8AC3E}">
        <p14:creationId xmlns:p14="http://schemas.microsoft.com/office/powerpoint/2010/main" val="4158566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504DB68-A09F-11E1-8D85-59E4924C7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0728"/>
            <a:ext cx="6610814" cy="2801813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445F9034-1773-960E-C139-6762A47DA6A3}"/>
              </a:ext>
            </a:extLst>
          </p:cNvPr>
          <p:cNvSpPr txBox="1"/>
          <p:nvPr/>
        </p:nvSpPr>
        <p:spPr>
          <a:xfrm>
            <a:off x="1187624" y="4509120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Ga naar deze site:  </a:t>
            </a:r>
            <a:r>
              <a:rPr lang="nl-NL" dirty="0">
                <a:hlinkClick r:id="rId3"/>
              </a:rPr>
              <a:t>www.agrimate.nl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Kies voor boomteelt </a:t>
            </a:r>
            <a:r>
              <a:rPr lang="nl-NL" dirty="0" err="1"/>
              <a:t>og</a:t>
            </a:r>
            <a:r>
              <a:rPr lang="nl-NL" dirty="0"/>
              <a:t> glastuinbouw en maak nu de opdracht die uitgedeeld wordt.</a:t>
            </a:r>
          </a:p>
        </p:txBody>
      </p:sp>
    </p:spTree>
    <p:extLst>
      <p:ext uri="{BB962C8B-B14F-4D97-AF65-F5344CB8AC3E}">
        <p14:creationId xmlns:p14="http://schemas.microsoft.com/office/powerpoint/2010/main" val="365133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Opdracht les 4</a:t>
            </a:r>
            <a:br>
              <a:rPr lang="nl-NL" b="1" dirty="0"/>
            </a:br>
            <a:br>
              <a:rPr lang="nl-NL" b="1" dirty="0"/>
            </a:br>
            <a:endParaRPr lang="nl-NL" sz="2700" b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39000" y="1728000"/>
            <a:ext cx="7425488" cy="4351338"/>
          </a:xfrm>
        </p:spPr>
        <p:txBody>
          <a:bodyPr>
            <a:normAutofit/>
          </a:bodyPr>
          <a:lstStyle/>
          <a:p>
            <a:pPr marL="393192" lvl="1" indent="0">
              <a:buNone/>
            </a:pPr>
            <a:endParaRPr lang="nl-NL" dirty="0"/>
          </a:p>
          <a:p>
            <a:pPr lvl="1">
              <a:buFont typeface="Arial" charset="0"/>
              <a:buChar char="•"/>
            </a:pPr>
            <a:endParaRPr lang="nl-NL" dirty="0"/>
          </a:p>
          <a:p>
            <a:pPr marL="393192" lvl="1" indent="0">
              <a:buNone/>
            </a:pPr>
            <a:r>
              <a:rPr lang="nl-NL" sz="2400" dirty="0"/>
              <a:t>Kijk naar de voorbeeldvragen bij bronnen</a:t>
            </a:r>
          </a:p>
          <a:p>
            <a:pPr marL="393192" lvl="1" indent="0">
              <a:buNone/>
            </a:pPr>
            <a:r>
              <a:rPr lang="nl-NL" sz="2400" dirty="0"/>
              <a:t>Maak de enquête</a:t>
            </a:r>
          </a:p>
          <a:p>
            <a:pPr marL="393192" lvl="1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8FF095-D02A-3527-9EBB-0A282A92B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485" y="3434542"/>
            <a:ext cx="55530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003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58BE-6320-4600-90E8-D622C92A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0" y="576000"/>
            <a:ext cx="8181464" cy="1080000"/>
          </a:xfrm>
        </p:spPr>
        <p:txBody>
          <a:bodyPr>
            <a:normAutofit/>
          </a:bodyPr>
          <a:lstStyle/>
          <a:p>
            <a:r>
              <a:rPr lang="nl-NL" altLang="nl-NL" sz="2100" dirty="0"/>
              <a:t>Wat doen boom/planten/bloemen kwekerijen?</a:t>
            </a:r>
            <a:endParaRPr lang="nl-NL" sz="21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F87506-4894-43A8-9A59-92242B80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53331"/>
            <a:ext cx="7893432" cy="435133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nl-NL" sz="2400" dirty="0">
                <a:solidFill>
                  <a:srgbClr val="A6B800"/>
                </a:solidFill>
              </a:rPr>
              <a:t>Kweken en/of handelen op locatie in binnen- en buitenland</a:t>
            </a:r>
          </a:p>
          <a:p>
            <a:pPr indent="0">
              <a:buNone/>
            </a:pPr>
            <a:r>
              <a:rPr lang="nl-NL" sz="2400" dirty="0"/>
              <a:t>Verkoop aan:</a:t>
            </a:r>
          </a:p>
          <a:p>
            <a:r>
              <a:rPr lang="nl-NL" sz="2400" dirty="0"/>
              <a:t>Particulieren</a:t>
            </a:r>
          </a:p>
          <a:p>
            <a:r>
              <a:rPr lang="nl-NL" sz="2400" dirty="0"/>
              <a:t>Handelaren/handelskwekers</a:t>
            </a:r>
          </a:p>
          <a:p>
            <a:pPr marL="1200150" lvl="2" indent="-342900">
              <a:buFont typeface="Wingdings" panose="05000000000000000000" pitchFamily="2" charset="2"/>
              <a:buChar char="ü"/>
            </a:pPr>
            <a:r>
              <a:rPr lang="nl-NL" sz="2100" dirty="0"/>
              <a:t>Hoveniers</a:t>
            </a:r>
          </a:p>
          <a:p>
            <a:pPr marL="1200150" lvl="2" indent="-342900">
              <a:buFont typeface="Wingdings" panose="05000000000000000000" pitchFamily="2" charset="2"/>
              <a:buChar char="ü"/>
            </a:pPr>
            <a:r>
              <a:rPr lang="nl-NL" sz="2100" dirty="0"/>
              <a:t>Cash &amp; </a:t>
            </a:r>
            <a:r>
              <a:rPr lang="nl-NL" sz="2100" dirty="0" err="1"/>
              <a:t>carry’s</a:t>
            </a:r>
            <a:endParaRPr lang="nl-NL" sz="2100" dirty="0"/>
          </a:p>
          <a:p>
            <a:pPr marL="1200150" lvl="2" indent="-342900">
              <a:buFont typeface="Wingdings" panose="05000000000000000000" pitchFamily="2" charset="2"/>
              <a:buChar char="ü"/>
            </a:pPr>
            <a:r>
              <a:rPr lang="nl-NL" sz="2100" dirty="0"/>
              <a:t>Grootgroenvoorzieners</a:t>
            </a:r>
          </a:p>
          <a:p>
            <a:pPr marL="1200150" lvl="2" indent="-342900">
              <a:buFont typeface="Wingdings" panose="05000000000000000000" pitchFamily="2" charset="2"/>
              <a:buChar char="ü"/>
            </a:pPr>
            <a:r>
              <a:rPr lang="nl-NL" sz="2100" dirty="0"/>
              <a:t>Overheid (provincie, gemeenten</a:t>
            </a:r>
          </a:p>
          <a:p>
            <a:r>
              <a:rPr lang="nl-NL" sz="2400" dirty="0"/>
              <a:t>Kwekers</a:t>
            </a:r>
          </a:p>
          <a:p>
            <a:r>
              <a:rPr lang="nl-NL" sz="2400" dirty="0"/>
              <a:t>Tuincentra</a:t>
            </a:r>
          </a:p>
          <a:p>
            <a:r>
              <a:rPr lang="nl-NL" sz="2400" dirty="0"/>
              <a:t>Retail (Praxis, LIDL)</a:t>
            </a:r>
          </a:p>
          <a:p>
            <a:r>
              <a:rPr lang="nl-NL" sz="2400" dirty="0"/>
              <a:t>Veilingen en bemiddelbureaus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68EE64-9E3A-4046-90A0-DC1656FF7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365104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8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58BE-6320-4600-90E8-D622C92A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0" y="576000"/>
            <a:ext cx="8181464" cy="1080000"/>
          </a:xfrm>
        </p:spPr>
        <p:txBody>
          <a:bodyPr>
            <a:normAutofit/>
          </a:bodyPr>
          <a:lstStyle/>
          <a:p>
            <a:r>
              <a:rPr lang="nl-NL" altLang="nl-NL" sz="2100" dirty="0"/>
              <a:t>Wat doen boom/planten/bloemen kwekerijen?</a:t>
            </a:r>
            <a:endParaRPr lang="nl-NL" sz="21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F87506-4894-43A8-9A59-92242B80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53331"/>
            <a:ext cx="7893432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>
                <a:solidFill>
                  <a:srgbClr val="A6B800"/>
                </a:solidFill>
              </a:rPr>
              <a:t>Kweken en/of handelen op locatie in binnen- en buitenland</a:t>
            </a:r>
          </a:p>
          <a:p>
            <a:pPr indent="0">
              <a:buNone/>
            </a:pPr>
            <a:r>
              <a:rPr lang="nl-NL" sz="2400" dirty="0"/>
              <a:t>Verkoop aan:</a:t>
            </a:r>
          </a:p>
          <a:p>
            <a:r>
              <a:rPr lang="nl-NL" sz="2400" dirty="0"/>
              <a:t>Particulieren (vaak kleinere bedrijven /biologische teelt)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B2E9F2C-5FB9-4899-9E2C-ADA3C876E8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64" y="2780928"/>
            <a:ext cx="6908471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58BE-6320-4600-90E8-D622C92A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0" y="576000"/>
            <a:ext cx="8181464" cy="1080000"/>
          </a:xfrm>
        </p:spPr>
        <p:txBody>
          <a:bodyPr>
            <a:normAutofit/>
          </a:bodyPr>
          <a:lstStyle/>
          <a:p>
            <a:r>
              <a:rPr lang="nl-NL" altLang="nl-NL" sz="2100" dirty="0"/>
              <a:t>Wat doen boom/planten/bloemen kwekerijen?</a:t>
            </a:r>
            <a:endParaRPr lang="nl-NL" sz="21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F87506-4894-43A8-9A59-92242B80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53331"/>
            <a:ext cx="7893432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>
                <a:solidFill>
                  <a:srgbClr val="A6B800"/>
                </a:solidFill>
              </a:rPr>
              <a:t>Kweken en/of handelen op locatie in binnen- en buitenland</a:t>
            </a:r>
          </a:p>
          <a:p>
            <a:pPr indent="0">
              <a:buNone/>
            </a:pPr>
            <a:r>
              <a:rPr lang="nl-NL" sz="2400" dirty="0"/>
              <a:t>Verkoop aan:</a:t>
            </a:r>
          </a:p>
          <a:p>
            <a:r>
              <a:rPr lang="nl-NL" sz="2400" dirty="0"/>
              <a:t>Handelaren/handelskwekers (telefonisch/online)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A7BCAC-8536-4E0B-AC63-72930BA7BA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140968"/>
            <a:ext cx="7156240" cy="297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7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58BE-6320-4600-90E8-D622C92A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0" y="576000"/>
            <a:ext cx="8181464" cy="1080000"/>
          </a:xfrm>
        </p:spPr>
        <p:txBody>
          <a:bodyPr>
            <a:normAutofit/>
          </a:bodyPr>
          <a:lstStyle/>
          <a:p>
            <a:r>
              <a:rPr lang="nl-NL" altLang="nl-NL" sz="2100" dirty="0"/>
              <a:t>Wat doen boom/planten/bloemen kwekerijen?</a:t>
            </a:r>
            <a:endParaRPr lang="nl-NL" sz="21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F87506-4894-43A8-9A59-92242B80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99" y="1340768"/>
            <a:ext cx="90010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>
                <a:solidFill>
                  <a:srgbClr val="A6B800"/>
                </a:solidFill>
              </a:rPr>
              <a:t>Kweken en/of handelen op locatie in binnen- en buitenland</a:t>
            </a:r>
          </a:p>
          <a:p>
            <a:pPr indent="0">
              <a:buNone/>
            </a:pPr>
            <a:r>
              <a:rPr lang="nl-NL" sz="2400" dirty="0"/>
              <a:t>Verkoop aan:</a:t>
            </a:r>
          </a:p>
          <a:p>
            <a:r>
              <a:rPr lang="nl-NL" sz="2400" dirty="0"/>
              <a:t>Kwekers (leveren plantgoed aan kwekers die doorkweken)</a:t>
            </a:r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41C44A-EEB7-451B-AB75-A2AF7E4235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00" y="2708920"/>
            <a:ext cx="7272808" cy="31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58BE-6320-4600-90E8-D622C92A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0" y="576000"/>
            <a:ext cx="8181464" cy="1080000"/>
          </a:xfrm>
        </p:spPr>
        <p:txBody>
          <a:bodyPr>
            <a:normAutofit/>
          </a:bodyPr>
          <a:lstStyle/>
          <a:p>
            <a:r>
              <a:rPr lang="nl-NL" altLang="nl-NL" sz="2100" dirty="0"/>
              <a:t>Wat doen boom/planten/bloemen kwekerijen?</a:t>
            </a:r>
            <a:endParaRPr lang="nl-NL" sz="21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F87506-4894-43A8-9A59-92242B80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53331"/>
            <a:ext cx="7893432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>
                <a:solidFill>
                  <a:srgbClr val="A6B800"/>
                </a:solidFill>
              </a:rPr>
              <a:t>Kweken en/of handelen op locatie in binnen- en buitenland</a:t>
            </a:r>
          </a:p>
          <a:p>
            <a:pPr indent="0">
              <a:buNone/>
            </a:pPr>
            <a:r>
              <a:rPr lang="nl-NL" sz="2400" dirty="0"/>
              <a:t>Verkoop aan:</a:t>
            </a:r>
          </a:p>
          <a:p>
            <a:r>
              <a:rPr lang="nl-NL" sz="2400" dirty="0"/>
              <a:t>Tuincentra/Hoveniers (telefonisch/online/cash en </a:t>
            </a:r>
            <a:r>
              <a:rPr lang="nl-NL" sz="2400" dirty="0" err="1"/>
              <a:t>carry</a:t>
            </a:r>
            <a:r>
              <a:rPr lang="nl-NL" sz="2400" dirty="0"/>
              <a:t>))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8431E7-AD48-45D1-9E09-C2464F5E5E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708920"/>
            <a:ext cx="6889197" cy="345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5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58BE-6320-4600-90E8-D622C92A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0" y="576000"/>
            <a:ext cx="8181464" cy="1080000"/>
          </a:xfrm>
        </p:spPr>
        <p:txBody>
          <a:bodyPr>
            <a:normAutofit/>
          </a:bodyPr>
          <a:lstStyle/>
          <a:p>
            <a:r>
              <a:rPr lang="nl-NL" altLang="nl-NL" sz="2100" dirty="0"/>
              <a:t>Wat doen boom/planten/bloemen kwekerijen?</a:t>
            </a:r>
            <a:endParaRPr lang="nl-NL" sz="21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F87506-4894-43A8-9A59-92242B80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53331"/>
            <a:ext cx="7893432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>
                <a:solidFill>
                  <a:srgbClr val="A6B800"/>
                </a:solidFill>
              </a:rPr>
              <a:t>Kweken en/of handelen op locatie in binnen- en buitenland</a:t>
            </a:r>
          </a:p>
          <a:p>
            <a:r>
              <a:rPr lang="nl-NL" sz="2400" dirty="0"/>
              <a:t>Retail (Praxis, LIDL) vaak kleinere maten</a:t>
            </a:r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898F98-5E04-4E4C-AA71-A5B244423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05074"/>
            <a:ext cx="6192688" cy="33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458BE-6320-4600-90E8-D622C92A4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00" y="576000"/>
            <a:ext cx="8181464" cy="1080000"/>
          </a:xfrm>
        </p:spPr>
        <p:txBody>
          <a:bodyPr>
            <a:normAutofit/>
          </a:bodyPr>
          <a:lstStyle/>
          <a:p>
            <a:r>
              <a:rPr lang="nl-NL" altLang="nl-NL" sz="2100" dirty="0"/>
              <a:t>Wat doen boom/planten/bloemen kwekerijen?</a:t>
            </a:r>
            <a:endParaRPr lang="nl-NL" sz="210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F87506-4894-43A8-9A59-92242B80E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53331"/>
            <a:ext cx="7893432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nl-NL" sz="2400" dirty="0">
                <a:solidFill>
                  <a:srgbClr val="A6B800"/>
                </a:solidFill>
              </a:rPr>
              <a:t>Kweken en/of handelen op locatie in binnen- en buitenland</a:t>
            </a:r>
          </a:p>
          <a:p>
            <a:pPr indent="0">
              <a:buNone/>
            </a:pPr>
            <a:r>
              <a:rPr lang="nl-NL" sz="2400" dirty="0"/>
              <a:t>Verkoop aan:</a:t>
            </a:r>
          </a:p>
          <a:p>
            <a:r>
              <a:rPr lang="nl-NL" sz="2400" dirty="0"/>
              <a:t>Veilingen en bemiddelbureaus (alles behalve stek en plantgoed)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281AC8-12D0-4CEB-B4AD-3B56695F9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92" y="3429000"/>
            <a:ext cx="695732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s 3 Boomteelt  Oogsten Rooien en Rapen  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mbo zone.potx" id="{0BCAC3F8-4FF1-499E-BA49-5CC313878B9A}" vid="{F13681D8-602E-4945-A6E2-54F6374ECF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6" ma:contentTypeDescription="Een nieuw document maken." ma:contentTypeScope="" ma:versionID="7fe18b1a06a904c6259f887bdd1a3996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0898b0b63e522cea48b096f21a662b8a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Props1.xml><?xml version="1.0" encoding="utf-8"?>
<ds:datastoreItem xmlns:ds="http://schemas.openxmlformats.org/officeDocument/2006/customXml" ds:itemID="{9C894E46-A472-41EC-B059-BBD19BB83E0D}"/>
</file>

<file path=customXml/itemProps2.xml><?xml version="1.0" encoding="utf-8"?>
<ds:datastoreItem xmlns:ds="http://schemas.openxmlformats.org/officeDocument/2006/customXml" ds:itemID="{A7AE7F8D-9027-4C78-A0BE-83AF8B1F8F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A2D502-78EE-4418-A371-53B6F1DDB132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915d7cad-3e71-4cea-95bb-ac32222adf06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  <ds:schemaRef ds:uri="2cb1c85b-b197-48cd-8bb1-fe9e9ee0096b"/>
    <ds:schemaRef ds:uri="414a8a67-acf6-4b09-bb49-f84330b442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 3 Boomteelt  Oogsten Rooien en Rapen  </Template>
  <TotalTime>2097</TotalTime>
  <Words>688</Words>
  <Application>Microsoft Office PowerPoint</Application>
  <PresentationFormat>Diavoorstelling (4:3)</PresentationFormat>
  <Paragraphs>110</Paragraphs>
  <Slides>28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Calibri</vt:lpstr>
      <vt:lpstr>Roboto</vt:lpstr>
      <vt:lpstr>Wingdings</vt:lpstr>
      <vt:lpstr>Les 3 Boomteelt  Oogsten Rooien en Rapen  </vt:lpstr>
      <vt:lpstr>PowerPoint-presentatie</vt:lpstr>
      <vt:lpstr>Programma Periode 2</vt:lpstr>
      <vt:lpstr>Wat doen boom/planten/bloemen kwekerijen?</vt:lpstr>
      <vt:lpstr>Wat doen boom/planten/bloemen kwekerijen?</vt:lpstr>
      <vt:lpstr>Wat doen boom/planten/bloemen kwekerijen?</vt:lpstr>
      <vt:lpstr>Wat doen boom/planten/bloemen kwekerijen?</vt:lpstr>
      <vt:lpstr>Wat doen boom/planten/bloemen kwekerijen?</vt:lpstr>
      <vt:lpstr>Wat doen boom/planten/bloemen kwekerijen?</vt:lpstr>
      <vt:lpstr>Wat doen boom/planten/bloemen kwekerijen?</vt:lpstr>
      <vt:lpstr>Wat doen groente kwekerijen?</vt:lpstr>
      <vt:lpstr>Wat kun je waar het beste verkopen?</vt:lpstr>
      <vt:lpstr>PowerPoint-presentatie</vt:lpstr>
      <vt:lpstr>Wat ga je met een marktonderzoek doen?</vt:lpstr>
      <vt:lpstr>PowerPoint-presentatie</vt:lpstr>
      <vt:lpstr>PowerPoint-presentatie</vt:lpstr>
      <vt:lpstr>PowerPoint-presentatie</vt:lpstr>
      <vt:lpstr>Opdracht marktonderzoek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Boomteeltcentra in Nederland</vt:lpstr>
      <vt:lpstr>PowerPoint-presentatie</vt:lpstr>
      <vt:lpstr>Opdracht les 4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Ben Nienhuis</cp:lastModifiedBy>
  <cp:revision>237</cp:revision>
  <cp:lastPrinted>2014-09-23T11:59:31Z</cp:lastPrinted>
  <dcterms:created xsi:type="dcterms:W3CDTF">2013-12-03T16:07:15Z</dcterms:created>
  <dcterms:modified xsi:type="dcterms:W3CDTF">2024-11-28T10:22:36Z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0x010100F4FEFE2E46C86D4A9898CCC49B418B36</vt:lpwstr>
  </property>
</Properties>
</file>